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4E665-DDC6-4EC3-B1D5-7A3B0DD05238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6ACB-ACF4-45A1-A3A5-33BA5E175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59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4E665-DDC6-4EC3-B1D5-7A3B0DD05238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6ACB-ACF4-45A1-A3A5-33BA5E175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792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4E665-DDC6-4EC3-B1D5-7A3B0DD05238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6ACB-ACF4-45A1-A3A5-33BA5E175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229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4E665-DDC6-4EC3-B1D5-7A3B0DD05238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6ACB-ACF4-45A1-A3A5-33BA5E175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386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4E665-DDC6-4EC3-B1D5-7A3B0DD05238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6ACB-ACF4-45A1-A3A5-33BA5E175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613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4E665-DDC6-4EC3-B1D5-7A3B0DD05238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6ACB-ACF4-45A1-A3A5-33BA5E175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97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4E665-DDC6-4EC3-B1D5-7A3B0DD05238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6ACB-ACF4-45A1-A3A5-33BA5E175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690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4E665-DDC6-4EC3-B1D5-7A3B0DD05238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6ACB-ACF4-45A1-A3A5-33BA5E175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11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4E665-DDC6-4EC3-B1D5-7A3B0DD05238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6ACB-ACF4-45A1-A3A5-33BA5E175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172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4E665-DDC6-4EC3-B1D5-7A3B0DD05238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6ACB-ACF4-45A1-A3A5-33BA5E175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074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4E665-DDC6-4EC3-B1D5-7A3B0DD05238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6ACB-ACF4-45A1-A3A5-33BA5E175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21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4E665-DDC6-4EC3-B1D5-7A3B0DD05238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A6ACB-ACF4-45A1-A3A5-33BA5E175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41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D48728-BDA0-44F2-BB30-CC9BF3CC79D1}" type="datetime1">
              <a:rPr lang="en-US" smtClean="0"/>
              <a:pPr>
                <a:defRPr/>
              </a:pPr>
              <a:t>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MANJUNATHA.C, Asst. Prof. Chemistry, RVCE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2C86C-BD31-4A00-9A40-5511B06A87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16" y="914400"/>
            <a:ext cx="9199984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7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D48728-BDA0-44F2-BB30-CC9BF3CC79D1}" type="datetime1">
              <a:rPr lang="en-US" smtClean="0"/>
              <a:pPr>
                <a:defRPr/>
              </a:pPr>
              <a:t>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MANJUNATHA.C, Asst. Prof. Chemistry, RVCE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2C86C-BD31-4A00-9A40-5511B06A877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65960" y="533400"/>
            <a:ext cx="7950638" cy="3886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 smtClean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Hydrogen generation: </a:t>
            </a:r>
            <a:r>
              <a:rPr lang="en-IN" dirty="0" err="1" smtClean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Electrocatalysis</a:t>
            </a:r>
            <a:r>
              <a:rPr lang="en-IN" dirty="0" smtClean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Mechanism </a:t>
            </a:r>
            <a:r>
              <a:rPr lang="en-IN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HER and </a:t>
            </a:r>
            <a:r>
              <a:rPr lang="en-IN" dirty="0" err="1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OER</a:t>
            </a:r>
            <a:r>
              <a:rPr lang="en-IN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reactions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e a) Scheme of conventional water electrolyzers. b) Water splitting... |  Download Scientific Diagram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5"/>
          <a:stretch/>
        </p:blipFill>
        <p:spPr bwMode="auto">
          <a:xfrm>
            <a:off x="5753100" y="1942647"/>
            <a:ext cx="46482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194" y="1942648"/>
            <a:ext cx="3918072" cy="38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0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D48728-BDA0-44F2-BB30-CC9BF3CC79D1}" type="datetime1">
              <a:rPr lang="en-US" smtClean="0"/>
              <a:pPr>
                <a:defRPr/>
              </a:pPr>
              <a:t>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MANJUNATHA.C, Asst. Prof. Chemistry, RVCE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2C86C-BD31-4A00-9A40-5511B06A877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76400"/>
            <a:ext cx="4888204" cy="350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39452" y="151869"/>
            <a:ext cx="1713097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IN" sz="2000" b="1" dirty="0"/>
              <a:t>Photocatalysis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143001"/>
            <a:ext cx="3600000" cy="416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1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D48728-BDA0-44F2-BB30-CC9BF3CC79D1}" type="datetime1">
              <a:rPr lang="en-US" smtClean="0"/>
              <a:pPr>
                <a:defRPr/>
              </a:pPr>
              <a:t>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MANJUNATHA.C, Asst. Prof. Chemistry, RVCE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2C86C-BD31-4A00-9A40-5511B06A877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176463" y="2743200"/>
            <a:ext cx="7839075" cy="3200400"/>
            <a:chOff x="1451" y="288"/>
            <a:chExt cx="8985" cy="3844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6" y="303"/>
              <a:ext cx="8955" cy="3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451" y="288"/>
              <a:ext cx="8985" cy="3844"/>
            </a:xfrm>
            <a:prstGeom prst="rect">
              <a:avLst/>
            </a:prstGeom>
            <a:noFill/>
            <a:ln w="19050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IN"/>
            </a:p>
          </p:txBody>
        </p:sp>
      </p:grpSp>
      <p:sp>
        <p:nvSpPr>
          <p:cNvPr id="8" name="Rectangle 7"/>
          <p:cNvSpPr/>
          <p:nvPr/>
        </p:nvSpPr>
        <p:spPr>
          <a:xfrm>
            <a:off x="2176463" y="320835"/>
            <a:ext cx="7839075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>
              <a:lnSpc>
                <a:spcPct val="150000"/>
              </a:lnSpc>
              <a:spcAft>
                <a:spcPts val="0"/>
              </a:spcAft>
            </a:pPr>
            <a:r>
              <a:rPr lang="en-US" sz="2000" b="1" u="sng" dirty="0">
                <a:latin typeface="Tahoma" panose="020B0604030504040204" pitchFamily="34" charset="0"/>
                <a:ea typeface="Times New Roman" panose="02020603050405020304" pitchFamily="18" charset="0"/>
              </a:rPr>
              <a:t>Photocatalytic water splitting systems </a:t>
            </a:r>
            <a:endParaRPr lang="en-IN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IN" dirty="0">
                <a:latin typeface="Tahoma" panose="020B0604030504040204" pitchFamily="34" charset="0"/>
                <a:ea typeface="Calibri" panose="020F0502020204030204" pitchFamily="34" charset="0"/>
              </a:rPr>
              <a:t>Water splitting, is the splitting of the water into its constituent</a:t>
            </a:r>
            <a:r>
              <a:rPr lang="en-IN" spc="5" dirty="0">
                <a:latin typeface="Tahoma" panose="020B0604030504040204" pitchFamily="34" charset="0"/>
                <a:ea typeface="Calibri" panose="020F0502020204030204" pitchFamily="34" charset="0"/>
              </a:rPr>
              <a:t> </a:t>
            </a:r>
            <a:r>
              <a:rPr lang="en-IN" dirty="0">
                <a:latin typeface="Tahoma" panose="020B0604030504040204" pitchFamily="34" charset="0"/>
                <a:ea typeface="Calibri" panose="020F0502020204030204" pitchFamily="34" charset="0"/>
              </a:rPr>
              <a:t>elements: hydrogen and oxygen.</a:t>
            </a:r>
            <a:r>
              <a:rPr lang="en-IN" spc="5" dirty="0">
                <a:latin typeface="Tahoma" panose="020B0604030504040204" pitchFamily="34" charset="0"/>
                <a:ea typeface="Calibri" panose="020F0502020204030204" pitchFamily="34" charset="0"/>
              </a:rPr>
              <a:t> The energy required to cleave H-O-H bonds can be supplied by different power sources: electrical (current), thermal (heat), or light (electromagnetic radiation). </a:t>
            </a:r>
            <a:r>
              <a:rPr lang="en-IN" dirty="0">
                <a:latin typeface="Tahoma" panose="020B0604030504040204" pitchFamily="34" charset="0"/>
                <a:ea typeface="Calibri" panose="020F0502020204030204" pitchFamily="34" charset="0"/>
              </a:rPr>
              <a:t>For photo </a:t>
            </a:r>
            <a:r>
              <a:rPr lang="en-IN" dirty="0" err="1">
                <a:latin typeface="Tahoma" panose="020B0604030504040204" pitchFamily="34" charset="0"/>
                <a:ea typeface="Calibri" panose="020F0502020204030204" pitchFamily="34" charset="0"/>
              </a:rPr>
              <a:t>catalyzed</a:t>
            </a:r>
            <a:r>
              <a:rPr lang="en-IN" dirty="0">
                <a:latin typeface="Tahoma" panose="020B0604030504040204" pitchFamily="34" charset="0"/>
                <a:ea typeface="Calibri" panose="020F0502020204030204" pitchFamily="34" charset="0"/>
              </a:rPr>
              <a:t> water splitting to occur, the bandgap</a:t>
            </a:r>
            <a:r>
              <a:rPr lang="en-IN" spc="5" dirty="0">
                <a:latin typeface="Tahoma" panose="020B0604030504040204" pitchFamily="34" charset="0"/>
                <a:ea typeface="Calibri" panose="020F0502020204030204" pitchFamily="34" charset="0"/>
              </a:rPr>
              <a:t> </a:t>
            </a:r>
            <a:r>
              <a:rPr lang="en-IN" dirty="0">
                <a:latin typeface="Tahoma" panose="020B0604030504040204" pitchFamily="34" charset="0"/>
                <a:ea typeface="Calibri" panose="020F0502020204030204" pitchFamily="34" charset="0"/>
              </a:rPr>
              <a:t>should be more the 1.23 eV, which is the difference between the reduction potential of </a:t>
            </a:r>
            <a:r>
              <a:rPr lang="en-IN" dirty="0" err="1">
                <a:latin typeface="Tahoma" panose="020B0604030504040204" pitchFamily="34" charset="0"/>
                <a:ea typeface="Calibri" panose="020F0502020204030204" pitchFamily="34" charset="0"/>
              </a:rPr>
              <a:t>H2</a:t>
            </a:r>
            <a:r>
              <a:rPr lang="en-IN" dirty="0">
                <a:latin typeface="Tahoma" panose="020B0604030504040204" pitchFamily="34" charset="0"/>
                <a:ea typeface="Calibri" panose="020F0502020204030204" pitchFamily="34" charset="0"/>
              </a:rPr>
              <a:t> and</a:t>
            </a:r>
            <a:r>
              <a:rPr lang="en-IN" spc="5" dirty="0">
                <a:latin typeface="Tahoma" panose="020B0604030504040204" pitchFamily="34" charset="0"/>
                <a:ea typeface="Calibri" panose="020F0502020204030204" pitchFamily="34" charset="0"/>
              </a:rPr>
              <a:t> </a:t>
            </a:r>
            <a:r>
              <a:rPr lang="en-IN" dirty="0">
                <a:latin typeface="Tahoma" panose="020B0604030504040204" pitchFamily="34" charset="0"/>
                <a:ea typeface="Calibri" panose="020F0502020204030204" pitchFamily="34" charset="0"/>
              </a:rPr>
              <a:t>the oxidation potential of </a:t>
            </a:r>
            <a:r>
              <a:rPr lang="en-IN" dirty="0" err="1">
                <a:latin typeface="Tahoma" panose="020B0604030504040204" pitchFamily="34" charset="0"/>
                <a:ea typeface="Calibri" panose="020F0502020204030204" pitchFamily="34" charset="0"/>
              </a:rPr>
              <a:t>O2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731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D48728-BDA0-44F2-BB30-CC9BF3CC79D1}" type="datetime1">
              <a:rPr lang="en-US" smtClean="0"/>
              <a:pPr>
                <a:defRPr/>
              </a:pPr>
              <a:t>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MANJUNATHA.C, Asst. Prof. Chemistry, RVCE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2C86C-BD31-4A00-9A40-5511B06A877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81200" y="381001"/>
            <a:ext cx="838200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Bandgap of catalyst suitable for HER  (Hydrogen Evolution Reaction)and </a:t>
            </a:r>
            <a:r>
              <a:rPr lang="en-IN" b="1" dirty="0" err="1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OER</a:t>
            </a:r>
            <a:r>
              <a:rPr lang="en-IN" b="1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(Oxygen Evolution Reaction) reactions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Recent development in sustainable technologies for clean hydrogen  evolution: Current scenario and future perspectives - ScienceDirec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095" y="1219200"/>
            <a:ext cx="5818505" cy="449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374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D48728-BDA0-44F2-BB30-CC9BF3CC79D1}" type="datetime1">
              <a:rPr lang="en-US" smtClean="0"/>
              <a:pPr>
                <a:defRPr/>
              </a:pPr>
              <a:t>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MANJUNATHA.C, Asst. Prof. Chemistry, RVCE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2C86C-BD31-4A00-9A40-5511B06A877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38200"/>
            <a:ext cx="8382000" cy="514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45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D48728-BDA0-44F2-BB30-CC9BF3CC79D1}" type="datetime1">
              <a:rPr lang="en-US" smtClean="0"/>
              <a:pPr>
                <a:defRPr/>
              </a:pPr>
              <a:t>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MANJUNATHA.C, Asst. Prof. Chemistry, RVCE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2C86C-BD31-4A00-9A40-5511B06A877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 descr="Catalysts | Free Full-Text | Unravelling the Mechanisms that Drive the  Performance of Photocatalytic Hydrogen Production | HTM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76400"/>
            <a:ext cx="8686800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430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D48728-BDA0-44F2-BB30-CC9BF3CC79D1}" type="datetime1">
              <a:rPr lang="en-US" smtClean="0"/>
              <a:pPr>
                <a:defRPr/>
              </a:pPr>
              <a:t>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MANJUNATHA.C, Asst. Prof. Chemistry, RVCE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2C86C-BD31-4A00-9A40-5511B06A877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 descr="Metal/covalent–organic frameworks-based electrocatalysts for water splitting  - Journal of Materials Chemistry A (RSC Publishing) DOI:10.1039/C8TA05985C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59"/>
          <a:stretch/>
        </p:blipFill>
        <p:spPr bwMode="auto">
          <a:xfrm>
            <a:off x="1981201" y="914400"/>
            <a:ext cx="8205651" cy="4495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8830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D48728-BDA0-44F2-BB30-CC9BF3CC79D1}" type="datetime1">
              <a:rPr lang="en-US" smtClean="0"/>
              <a:pPr>
                <a:defRPr/>
              </a:pPr>
              <a:t>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MANJUNATHA.C, Asst. Prof. Chemistry, RVCE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2C86C-BD31-4A00-9A40-5511B06A877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52600" y="228601"/>
            <a:ext cx="8458200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389505" algn="l"/>
              </a:tabLst>
            </a:pPr>
            <a:r>
              <a:rPr lang="en-IN" b="1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 potential (</a:t>
            </a: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η)</a:t>
            </a:r>
            <a:r>
              <a:rPr lang="en-IN" b="1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IN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Additional potential required than thermodynamically determined potential in order to drive a redox reaction.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Water splitting (for beginners) – mat4seco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19200"/>
            <a:ext cx="7620000" cy="44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829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D48728-BDA0-44F2-BB30-CC9BF3CC79D1}" type="datetime1">
              <a:rPr lang="en-US" smtClean="0"/>
              <a:pPr>
                <a:defRPr/>
              </a:pPr>
              <a:t>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MANJUNATHA.C, Asst. Prof. Chemistry, RVCE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2C86C-BD31-4A00-9A40-5511B06A877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Picture 5" descr="Molecules | Free Full-Text | Effects of Structure and Constituent of  Prussian Blue Analogs on Their Application in Oxygen Evolution Reaction |  HTM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47800"/>
            <a:ext cx="8077200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857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D48728-BDA0-44F2-BB30-CC9BF3CC79D1}" type="datetime1">
              <a:rPr lang="en-US" smtClean="0"/>
              <a:pPr>
                <a:defRPr/>
              </a:pPr>
              <a:t>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MANJUNATHA.C, Asst. Prof. Chemistry, RVCE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2C86C-BD31-4A00-9A40-5511B06A877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24000"/>
            <a:ext cx="7417858" cy="3276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52800" y="5218465"/>
            <a:ext cx="6019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dirty="0"/>
              <a:t>https://</a:t>
            </a:r>
            <a:r>
              <a:rPr lang="en-IN" sz="1600" dirty="0" err="1"/>
              <a:t>doi.org</a:t>
            </a:r>
            <a:r>
              <a:rPr lang="en-IN" sz="1600" dirty="0"/>
              <a:t>/10.1016/</a:t>
            </a:r>
            <a:r>
              <a:rPr lang="en-IN" sz="1600" dirty="0" err="1"/>
              <a:t>B978</a:t>
            </a:r>
            <a:r>
              <a:rPr lang="en-IN" sz="1600" dirty="0"/>
              <a:t>-0-12-814853-2.00012-6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8976" y="151869"/>
            <a:ext cx="261405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IN" sz="2000" b="1" dirty="0"/>
              <a:t>Photo-electro-catalysis</a:t>
            </a:r>
          </a:p>
        </p:txBody>
      </p:sp>
    </p:spTree>
    <p:extLst>
      <p:ext uri="{BB962C8B-B14F-4D97-AF65-F5344CB8AC3E}">
        <p14:creationId xmlns:p14="http://schemas.microsoft.com/office/powerpoint/2010/main" val="407669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D48728-BDA0-44F2-BB30-CC9BF3CC79D1}" type="datetime1">
              <a:rPr lang="en-US" smtClean="0"/>
              <a:pPr>
                <a:defRPr/>
              </a:pPr>
              <a:t>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MANJUNATHA.C, Asst. Prof. Chemistry, RVCE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2C86C-BD31-4A00-9A40-5511B06A877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260" y="56566"/>
            <a:ext cx="8090541" cy="6067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6284" b="67486"/>
          <a:stretch/>
        </p:blipFill>
        <p:spPr>
          <a:xfrm>
            <a:off x="2120259" y="4909507"/>
            <a:ext cx="8090541" cy="11949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33600" y="57090"/>
            <a:ext cx="8077200" cy="40011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Budget 2023: </a:t>
            </a:r>
            <a:r>
              <a:rPr lang="en-US" sz="2000" b="1" dirty="0" err="1">
                <a:solidFill>
                  <a:schemeClr val="tx1"/>
                </a:solidFill>
              </a:rPr>
              <a:t>Govt</a:t>
            </a:r>
            <a:r>
              <a:rPr lang="en-US" sz="2000" b="1" dirty="0">
                <a:solidFill>
                  <a:schemeClr val="tx1"/>
                </a:solidFill>
              </a:rPr>
              <a:t> targets 5 MT of Green Hydrogen production by 2030</a:t>
            </a:r>
          </a:p>
        </p:txBody>
      </p:sp>
    </p:spTree>
    <p:extLst>
      <p:ext uri="{BB962C8B-B14F-4D97-AF65-F5344CB8AC3E}">
        <p14:creationId xmlns:p14="http://schemas.microsoft.com/office/powerpoint/2010/main" val="208624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D48728-BDA0-44F2-BB30-CC9BF3CC79D1}" type="datetime1">
              <a:rPr lang="en-US" smtClean="0"/>
              <a:pPr>
                <a:defRPr/>
              </a:pPr>
              <a:t>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MANJUNATHA.C, Asst. Prof. Chemistry, RVCE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2C86C-BD31-4A00-9A40-5511B06A877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40" y="1143000"/>
            <a:ext cx="8112730" cy="403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8976" y="151869"/>
            <a:ext cx="261405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IN" sz="2000" b="1" dirty="0"/>
              <a:t>Photo-electro-catalysis</a:t>
            </a:r>
          </a:p>
        </p:txBody>
      </p:sp>
    </p:spTree>
    <p:extLst>
      <p:ext uri="{BB962C8B-B14F-4D97-AF65-F5344CB8AC3E}">
        <p14:creationId xmlns:p14="http://schemas.microsoft.com/office/powerpoint/2010/main" val="156173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D48728-BDA0-44F2-BB30-CC9BF3CC79D1}" type="datetime1">
              <a:rPr lang="en-US" smtClean="0"/>
              <a:pPr>
                <a:defRPr/>
              </a:pPr>
              <a:t>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MANJUNATHA.C, Asst. Prof. Chemistry, RVCE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2C86C-BD31-4A00-9A40-5511B06A877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61" y="713638"/>
            <a:ext cx="8721311" cy="4495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60316" y="5371098"/>
            <a:ext cx="8991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/>
              <a:t>https://</a:t>
            </a:r>
            <a:r>
              <a:rPr lang="en-IN" sz="1600" dirty="0" err="1"/>
              <a:t>blogs.worldbank.org</a:t>
            </a:r>
            <a:r>
              <a:rPr lang="en-IN" sz="1600" dirty="0"/>
              <a:t>/</a:t>
            </a:r>
            <a:r>
              <a:rPr lang="en-IN" sz="1600" dirty="0" err="1"/>
              <a:t>ppps</a:t>
            </a:r>
            <a:r>
              <a:rPr lang="en-IN" sz="1600" dirty="0"/>
              <a:t>/green-hydrogen-key-investment-energy-transition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6996" y="151869"/>
            <a:ext cx="2838021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IN" sz="2000" b="1" dirty="0"/>
              <a:t>Applications of hydrogen</a:t>
            </a:r>
          </a:p>
        </p:txBody>
      </p:sp>
    </p:spTree>
    <p:extLst>
      <p:ext uri="{BB962C8B-B14F-4D97-AF65-F5344CB8AC3E}">
        <p14:creationId xmlns:p14="http://schemas.microsoft.com/office/powerpoint/2010/main" val="109790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D48728-BDA0-44F2-BB30-CC9BF3CC79D1}" type="datetime1">
              <a:rPr lang="en-US" smtClean="0"/>
              <a:pPr>
                <a:defRPr/>
              </a:pPr>
              <a:t>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MANJUNATHA.C, Asst. Prof. Chemistry, RVCE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2C86C-BD31-4A00-9A40-5511B06A877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82" y="990600"/>
            <a:ext cx="8899236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1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D48728-BDA0-44F2-BB30-CC9BF3CC79D1}" type="datetime1">
              <a:rPr lang="en-US" smtClean="0"/>
              <a:pPr>
                <a:defRPr/>
              </a:pPr>
              <a:t>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MANJUNATHA.C, Asst. Prof. Chemistry, RVCE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2C86C-BD31-4A00-9A40-5511B06A877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50540"/>
            <a:ext cx="9077324" cy="32527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05400" y="88870"/>
            <a:ext cx="2292872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2000" dirty="0"/>
              <a:t>Types of hydrogen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611" y="4120768"/>
            <a:ext cx="8752703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D48728-BDA0-44F2-BB30-CC9BF3CC79D1}" type="datetime1">
              <a:rPr lang="en-US" smtClean="0"/>
              <a:pPr>
                <a:defRPr/>
              </a:pPr>
              <a:t>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MANJUNATHA.C, Asst. Prof. Chemistry, RVCE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2C86C-BD31-4A00-9A40-5511B06A877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343" y="762000"/>
            <a:ext cx="6056202" cy="259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344" y="3596938"/>
            <a:ext cx="6497877" cy="228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00400" y="208518"/>
            <a:ext cx="5693866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b="1" dirty="0"/>
              <a:t>Hydrogen to  Electrical energy to mechanical energy</a:t>
            </a:r>
          </a:p>
        </p:txBody>
      </p:sp>
    </p:spTree>
    <p:extLst>
      <p:ext uri="{BB962C8B-B14F-4D97-AF65-F5344CB8AC3E}">
        <p14:creationId xmlns:p14="http://schemas.microsoft.com/office/powerpoint/2010/main" val="292211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D48728-BDA0-44F2-BB30-CC9BF3CC79D1}" type="datetime1">
              <a:rPr lang="en-US" smtClean="0"/>
              <a:pPr>
                <a:defRPr/>
              </a:pPr>
              <a:t>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MANJUNATHA.C, Asst. Prof. Chemistry, RVCE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2C86C-BD31-4A00-9A40-5511B06A877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327" y="1676400"/>
            <a:ext cx="826476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1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D48728-BDA0-44F2-BB30-CC9BF3CC79D1}" type="datetime1">
              <a:rPr lang="en-US" smtClean="0"/>
              <a:pPr>
                <a:defRPr/>
              </a:pPr>
              <a:t>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MANJUNATHA.C, Asst. Prof. Chemistry, RVCE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2C86C-BD31-4A00-9A40-5511B06A877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685800"/>
            <a:ext cx="7162800" cy="56864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63791" y="151869"/>
            <a:ext cx="4664418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IN" sz="2000" b="1" dirty="0"/>
              <a:t>Electro catalysis and </a:t>
            </a:r>
            <a:r>
              <a:rPr lang="en-IN" sz="2000" b="1" dirty="0" err="1"/>
              <a:t>Photoelectrocatalysis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41760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D48728-BDA0-44F2-BB30-CC9BF3CC79D1}" type="datetime1">
              <a:rPr lang="en-US" smtClean="0"/>
              <a:pPr>
                <a:defRPr/>
              </a:pPr>
              <a:t>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MANJUNATHA.C, Asst. Prof. Chemistry, RVCE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2C86C-BD31-4A00-9A40-5511B06A877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09600"/>
            <a:ext cx="9024952" cy="4800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33800" y="5698418"/>
            <a:ext cx="518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https://</a:t>
            </a:r>
            <a:r>
              <a:rPr lang="en-IN" dirty="0" err="1"/>
              <a:t>doi.org</a:t>
            </a:r>
            <a:r>
              <a:rPr lang="en-IN" dirty="0"/>
              <a:t>/10.1016/</a:t>
            </a:r>
            <a:r>
              <a:rPr lang="en-IN" dirty="0" err="1"/>
              <a:t>j.coche.2020.05.009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2181247" y="151869"/>
            <a:ext cx="7829515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IN" sz="2000" b="1" dirty="0"/>
              <a:t>Electro catalysis,                 Photocatalysis                    </a:t>
            </a:r>
            <a:r>
              <a:rPr lang="en-IN" sz="2000" b="1" dirty="0" err="1"/>
              <a:t>Photoelectrocatalysis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18477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</Words>
  <Application>Microsoft Office PowerPoint</Application>
  <PresentationFormat>Widescreen</PresentationFormat>
  <Paragraphs>77</Paragraphs>
  <Slides>20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Manjunatha C</dc:creator>
  <cp:lastModifiedBy>Manjunatha C</cp:lastModifiedBy>
  <cp:revision>1</cp:revision>
  <dcterms:created xsi:type="dcterms:W3CDTF">2023-02-03T05:50:45Z</dcterms:created>
  <dcterms:modified xsi:type="dcterms:W3CDTF">2023-02-03T05:51:07Z</dcterms:modified>
</cp:coreProperties>
</file>